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ikingwithshawn" TargetMode="External"/><Relationship Id="rId2" Type="http://schemas.openxmlformats.org/officeDocument/2006/relationships/hyperlink" Target="http://www.youtube.com/hikingwithshaw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ktok.com/@hikingwithshawn" TargetMode="External"/><Relationship Id="rId5" Type="http://schemas.openxmlformats.org/officeDocument/2006/relationships/hyperlink" Target="http://www.twitter.com/hikingwithshawn" TargetMode="External"/><Relationship Id="rId4" Type="http://schemas.openxmlformats.org/officeDocument/2006/relationships/hyperlink" Target="http://www.instagram.com/hikingwithshaw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kingwithshawn.com/newslet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5B91-0B5D-43D5-DB9E-BF3D53026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HIKING 101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BD6CD-6495-7F16-E39C-31B7C5017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A Hiking with Shawn Presentation</a:t>
            </a:r>
            <a:endParaRPr lang="en-US" sz="3200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A4673C-44DE-F57A-E3CC-B60B2E24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39" y="338245"/>
            <a:ext cx="2913381" cy="29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5E60-B56C-A97D-3252-F158147F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DO HIKES IN THE SHAWNEE NATIONAL FOREST AND STATE PARKS!</a:t>
            </a:r>
          </a:p>
        </p:txBody>
      </p:sp>
      <p:pic>
        <p:nvPicPr>
          <p:cNvPr id="5" name="Content Placeholder 4" descr="A picture containing text, tree, outdoor, rock&#10;&#10;Description automatically generated">
            <a:extLst>
              <a:ext uri="{FF2B5EF4-FFF2-40B4-BE49-F238E27FC236}">
                <a16:creationId xmlns:a16="http://schemas.microsoft.com/office/drawing/2014/main" id="{A416A14E-6D0D-A341-E95C-6D050512E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329" y="2160588"/>
            <a:ext cx="5973380" cy="3881437"/>
          </a:xfrm>
        </p:spPr>
      </p:pic>
    </p:spTree>
    <p:extLst>
      <p:ext uri="{BB962C8B-B14F-4D97-AF65-F5344CB8AC3E}">
        <p14:creationId xmlns:p14="http://schemas.microsoft.com/office/powerpoint/2010/main" val="99805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C8D-5994-6D94-0BF8-50DDD9CD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OF THE GODS OBSERVATION TRAIL AND INDIAN POINT.</a:t>
            </a:r>
          </a:p>
        </p:txBody>
      </p:sp>
      <p:pic>
        <p:nvPicPr>
          <p:cNvPr id="6" name="Content Placeholder 5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1E83DE03-FB78-A423-2016-245C6EFFF6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Content Placeholder 7" descr="A picture containing tree, outdoor, sky, rock&#10;&#10;Description automatically generated">
            <a:extLst>
              <a:ext uri="{FF2B5EF4-FFF2-40B4-BE49-F238E27FC236}">
                <a16:creationId xmlns:a16="http://schemas.microsoft.com/office/drawing/2014/main" id="{430AE87E-10FE-EAD7-B719-C6F4D0A2D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61890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9469-5051-4AFE-2777-0DC7DDCA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SMITH SPRINGS AND JACKSON FALLS</a:t>
            </a:r>
          </a:p>
        </p:txBody>
      </p:sp>
      <p:pic>
        <p:nvPicPr>
          <p:cNvPr id="6" name="Content Placeholder 5" descr="A picture containing tree, outdoor, rock, plant&#10;&#10;Description automatically generated">
            <a:extLst>
              <a:ext uri="{FF2B5EF4-FFF2-40B4-BE49-F238E27FC236}">
                <a16:creationId xmlns:a16="http://schemas.microsoft.com/office/drawing/2014/main" id="{20E2696D-13D2-6EA3-3799-826404E542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Content Placeholder 7" descr="A picture containing nature, outdoor, water, waterfall&#10;&#10;Description automatically generated">
            <a:extLst>
              <a:ext uri="{FF2B5EF4-FFF2-40B4-BE49-F238E27FC236}">
                <a16:creationId xmlns:a16="http://schemas.microsoft.com/office/drawing/2014/main" id="{EF507358-AF35-A59D-B073-DFFA440A7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2658"/>
            <a:ext cx="4184650" cy="3137296"/>
          </a:xfrm>
        </p:spPr>
      </p:pic>
    </p:spTree>
    <p:extLst>
      <p:ext uri="{BB962C8B-B14F-4D97-AF65-F5344CB8AC3E}">
        <p14:creationId xmlns:p14="http://schemas.microsoft.com/office/powerpoint/2010/main" val="379810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F1A8-3C99-2A88-C640-83B2E4DF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GRAND CANYON AND SNAKE ROAD</a:t>
            </a:r>
          </a:p>
        </p:txBody>
      </p:sp>
      <p:pic>
        <p:nvPicPr>
          <p:cNvPr id="6" name="Content Placeholder 5" descr="A landscape with trees and bushes&#10;&#10;Description automatically generated with low confidence">
            <a:extLst>
              <a:ext uri="{FF2B5EF4-FFF2-40B4-BE49-F238E27FC236}">
                <a16:creationId xmlns:a16="http://schemas.microsoft.com/office/drawing/2014/main" id="{EAE38E0A-D34B-A267-A088-F80A8713F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160589"/>
            <a:ext cx="4183062" cy="3880773"/>
          </a:xfrm>
        </p:spPr>
      </p:pic>
      <p:pic>
        <p:nvPicPr>
          <p:cNvPr id="8" name="Content Placeholder 7" descr="A snake on the ground&#10;&#10;Description automatically generated with medium confidence">
            <a:extLst>
              <a:ext uri="{FF2B5EF4-FFF2-40B4-BE49-F238E27FC236}">
                <a16:creationId xmlns:a16="http://schemas.microsoft.com/office/drawing/2014/main" id="{E209D895-C1D2-9F7A-6504-B098C3C62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60589"/>
            <a:ext cx="4184650" cy="3880773"/>
          </a:xfrm>
        </p:spPr>
      </p:pic>
    </p:spTree>
    <p:extLst>
      <p:ext uri="{BB962C8B-B14F-4D97-AF65-F5344CB8AC3E}">
        <p14:creationId xmlns:p14="http://schemas.microsoft.com/office/powerpoint/2010/main" val="225434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4814-2ABB-26C8-F39D-711C6043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CITY STATE PARK AND FERNE CLYFFE STATE PARK</a:t>
            </a:r>
          </a:p>
        </p:txBody>
      </p:sp>
      <p:pic>
        <p:nvPicPr>
          <p:cNvPr id="6" name="Content Placeholder 5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78154CED-9970-247C-457F-7BF6AE96B4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160589"/>
            <a:ext cx="4183062" cy="3880773"/>
          </a:xfrm>
        </p:spPr>
      </p:pic>
      <p:pic>
        <p:nvPicPr>
          <p:cNvPr id="8" name="Content Placeholder 7" descr="A waterfall in a forest&#10;&#10;Description automatically generated with medium confidence">
            <a:extLst>
              <a:ext uri="{FF2B5EF4-FFF2-40B4-BE49-F238E27FC236}">
                <a16:creationId xmlns:a16="http://schemas.microsoft.com/office/drawing/2014/main" id="{8CE11DA4-879D-6184-3A35-CC4CBB736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60589"/>
            <a:ext cx="4184650" cy="3880773"/>
          </a:xfrm>
        </p:spPr>
      </p:pic>
    </p:spTree>
    <p:extLst>
      <p:ext uri="{BB962C8B-B14F-4D97-AF65-F5344CB8AC3E}">
        <p14:creationId xmlns:p14="http://schemas.microsoft.com/office/powerpoint/2010/main" val="55074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F870-970A-629A-A2EE-F2F59243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HILL STATE TRAIL AND DIXON SPRINGS STATE PARK</a:t>
            </a:r>
          </a:p>
        </p:txBody>
      </p:sp>
      <p:pic>
        <p:nvPicPr>
          <p:cNvPr id="6" name="Content Placeholder 5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A4D358B3-6D6A-73F3-E850-7DEC3A6012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7855" y="2160589"/>
            <a:ext cx="4593070" cy="3880773"/>
          </a:xfrm>
        </p:spPr>
      </p:pic>
      <p:pic>
        <p:nvPicPr>
          <p:cNvPr id="8" name="Content Placeholder 7" descr="A picture containing rock, tree, outdoor&#10;&#10;Description automatically generated">
            <a:extLst>
              <a:ext uri="{FF2B5EF4-FFF2-40B4-BE49-F238E27FC236}">
                <a16:creationId xmlns:a16="http://schemas.microsoft.com/office/drawing/2014/main" id="{6287228C-5CC0-3AEA-824D-41EAC151E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4" y="2160589"/>
            <a:ext cx="4451639" cy="3880773"/>
          </a:xfrm>
        </p:spPr>
      </p:pic>
    </p:spTree>
    <p:extLst>
      <p:ext uri="{BB962C8B-B14F-4D97-AF65-F5344CB8AC3E}">
        <p14:creationId xmlns:p14="http://schemas.microsoft.com/office/powerpoint/2010/main" val="6404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6DAD-1F72-DE67-FA93-F2225B87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ROCK AND CAVE-IN-ROCK STATE PARK</a:t>
            </a:r>
          </a:p>
        </p:txBody>
      </p:sp>
      <p:pic>
        <p:nvPicPr>
          <p:cNvPr id="6" name="Content Placeholder 5" descr="A picture containing outdoor, rock, mountain, nature&#10;&#10;Description automatically generated">
            <a:extLst>
              <a:ext uri="{FF2B5EF4-FFF2-40B4-BE49-F238E27FC236}">
                <a16:creationId xmlns:a16="http://schemas.microsoft.com/office/drawing/2014/main" id="{05B89F52-4C00-F7B0-8C42-B21D21564A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927" y="2160589"/>
            <a:ext cx="4472998" cy="3880773"/>
          </a:xfrm>
        </p:spPr>
      </p:pic>
      <p:pic>
        <p:nvPicPr>
          <p:cNvPr id="8" name="Content Placeholder 7" descr="A picture containing ground, outdoor, rock, nature&#10;&#10;Description automatically generated">
            <a:extLst>
              <a:ext uri="{FF2B5EF4-FFF2-40B4-BE49-F238E27FC236}">
                <a16:creationId xmlns:a16="http://schemas.microsoft.com/office/drawing/2014/main" id="{C17A4187-34E6-886E-C6C4-68CB5F49EA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60589"/>
            <a:ext cx="4396220" cy="3880773"/>
          </a:xfrm>
        </p:spPr>
      </p:pic>
    </p:spTree>
    <p:extLst>
      <p:ext uri="{BB962C8B-B14F-4D97-AF65-F5344CB8AC3E}">
        <p14:creationId xmlns:p14="http://schemas.microsoft.com/office/powerpoint/2010/main" val="327173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6052-068E-E104-9897-F3822706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TRAILS NOT SO KNOWN IN THE SHAWNEE NATIONAL FOREST!</a:t>
            </a:r>
          </a:p>
        </p:txBody>
      </p:sp>
      <p:pic>
        <p:nvPicPr>
          <p:cNvPr id="5" name="Content Placeholder 4" descr="A picture containing outdoor, mountain, nature, rock&#10;&#10;Description automatically generated">
            <a:extLst>
              <a:ext uri="{FF2B5EF4-FFF2-40B4-BE49-F238E27FC236}">
                <a16:creationId xmlns:a16="http://schemas.microsoft.com/office/drawing/2014/main" id="{C5FF0EBC-24B7-B8B9-A704-D7020AB26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64" y="1930400"/>
            <a:ext cx="7897091" cy="4387273"/>
          </a:xfrm>
        </p:spPr>
      </p:pic>
    </p:spTree>
    <p:extLst>
      <p:ext uri="{BB962C8B-B14F-4D97-AF65-F5344CB8AC3E}">
        <p14:creationId xmlns:p14="http://schemas.microsoft.com/office/powerpoint/2010/main" val="159557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F4E8-F954-8D52-EB81-977920C1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JACKSON HOLE</a:t>
            </a:r>
          </a:p>
        </p:txBody>
      </p:sp>
      <p:pic>
        <p:nvPicPr>
          <p:cNvPr id="6" name="Content Placeholder 5" descr="A picture containing tree, outdoor, snow, nature&#10;&#10;Description automatically generated">
            <a:extLst>
              <a:ext uri="{FF2B5EF4-FFF2-40B4-BE49-F238E27FC236}">
                <a16:creationId xmlns:a16="http://schemas.microsoft.com/office/drawing/2014/main" id="{C4E85576-F5DA-1E5A-7729-22646C5482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236" y="2160589"/>
            <a:ext cx="4343689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D99B-2DCA-6BD2-65DF-E3C520D342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POPE COUNTY NEAR EDDYVILLE</a:t>
            </a:r>
          </a:p>
          <a:p>
            <a:r>
              <a:rPr lang="en-US" dirty="0"/>
              <a:t>ON MUSTANG LANE (ROUGH ROAD)</a:t>
            </a:r>
          </a:p>
          <a:p>
            <a:r>
              <a:rPr lang="en-US" dirty="0"/>
              <a:t>BE CAREFUL HIKING OVER TOP OF WATERFALL</a:t>
            </a:r>
          </a:p>
          <a:p>
            <a:r>
              <a:rPr lang="en-US" dirty="0"/>
              <a:t>TRAILS ARE RUGGED</a:t>
            </a:r>
          </a:p>
          <a:p>
            <a:r>
              <a:rPr lang="en-US" dirty="0"/>
              <a:t>BEST FROZEN WATERFALL SPOT IN MY OPINION</a:t>
            </a:r>
          </a:p>
          <a:p>
            <a:r>
              <a:rPr lang="en-US" dirty="0"/>
              <a:t>PLEASE PUT SAFETY FIRST</a:t>
            </a:r>
          </a:p>
          <a:p>
            <a:r>
              <a:rPr lang="en-US" dirty="0"/>
              <a:t>HORSE HIGHLINE AVAILABLE</a:t>
            </a:r>
          </a:p>
          <a:p>
            <a:r>
              <a:rPr lang="en-US" dirty="0"/>
              <a:t>TREAD LIGHTLY</a:t>
            </a:r>
          </a:p>
        </p:txBody>
      </p:sp>
    </p:spTree>
    <p:extLst>
      <p:ext uri="{BB962C8B-B14F-4D97-AF65-F5344CB8AC3E}">
        <p14:creationId xmlns:p14="http://schemas.microsoft.com/office/powerpoint/2010/main" val="360641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8C38-8CE9-33CC-E75D-5265A5BA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HUTCHINS CREEK</a:t>
            </a:r>
          </a:p>
        </p:txBody>
      </p:sp>
      <p:pic>
        <p:nvPicPr>
          <p:cNvPr id="6" name="Content Placeholder 5" descr="A dirt road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C1C50154-2DA2-61B0-A7C5-317343B03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036" y="2160590"/>
            <a:ext cx="4546889" cy="38807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49FDA-4D59-35A5-582F-85A7104AD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546889" cy="4087811"/>
          </a:xfrm>
        </p:spPr>
        <p:txBody>
          <a:bodyPr>
            <a:normAutofit/>
          </a:bodyPr>
          <a:lstStyle/>
          <a:p>
            <a:r>
              <a:rPr lang="en-US" sz="2000" dirty="0"/>
              <a:t>CAN BE EASILY DRIVEN TO FROM THE SOUTH</a:t>
            </a:r>
          </a:p>
          <a:p>
            <a:r>
              <a:rPr lang="en-US" sz="2000" dirty="0"/>
              <a:t>BEST AND QUIETER ACCESS IS FROM EAST GODWIN OR WEST GODWIN</a:t>
            </a:r>
          </a:p>
          <a:p>
            <a:r>
              <a:rPr lang="en-US" sz="2000" dirty="0"/>
              <a:t>WATCH OUT FOR RATTLESNAKES DURING WARMER MONTHS</a:t>
            </a:r>
          </a:p>
          <a:p>
            <a:r>
              <a:rPr lang="en-US" sz="2000" dirty="0"/>
              <a:t>GREAT PLACE TO WADE AND GET INTO THE WATER DURING A HOT DAY</a:t>
            </a:r>
          </a:p>
          <a:p>
            <a:r>
              <a:rPr lang="en-US" sz="2000" dirty="0"/>
              <a:t>RIVER TO RIVER TRAIL</a:t>
            </a:r>
          </a:p>
        </p:txBody>
      </p:sp>
    </p:spTree>
    <p:extLst>
      <p:ext uri="{BB962C8B-B14F-4D97-AF65-F5344CB8AC3E}">
        <p14:creationId xmlns:p14="http://schemas.microsoft.com/office/powerpoint/2010/main" val="120250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C5C-2BD6-86EF-8F20-E884ADA13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Trail Guides, Blogs, Maps, and More!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14D97-B9FE-8481-5374-4563604D6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Visit: </a:t>
            </a:r>
            <a:r>
              <a:rPr lang="en-US" sz="3600" b="1" dirty="0"/>
              <a:t>www.HikingWithShawn.com</a:t>
            </a:r>
          </a:p>
        </p:txBody>
      </p:sp>
    </p:spTree>
    <p:extLst>
      <p:ext uri="{BB962C8B-B14F-4D97-AF65-F5344CB8AC3E}">
        <p14:creationId xmlns:p14="http://schemas.microsoft.com/office/powerpoint/2010/main" val="239446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A495-42E2-74F1-F365-3AAC02BE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SPLATTERSTONE FALLS AND THE JACKSON HOLLOW AREA</a:t>
            </a:r>
          </a:p>
        </p:txBody>
      </p:sp>
      <p:pic>
        <p:nvPicPr>
          <p:cNvPr id="6" name="Content Placeholder 5" descr="A picture containing nature, valley, rock&#10;&#10;Description automatically generated">
            <a:extLst>
              <a:ext uri="{FF2B5EF4-FFF2-40B4-BE49-F238E27FC236}">
                <a16:creationId xmlns:a16="http://schemas.microsoft.com/office/drawing/2014/main" id="{55C3E2A8-17C5-335F-67A9-9B433E4922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273" y="2160589"/>
            <a:ext cx="4537652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4596-6328-2CB4-E53F-3B844F58F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JACKSON HOLLOW ECOLOGICAL AREA</a:t>
            </a:r>
          </a:p>
          <a:p>
            <a:r>
              <a:rPr lang="en-US" dirty="0"/>
              <a:t>TRAIL 001T “COVE HOLLOW” IS THE MOST SCENIC ACCESS TO THE WATERFALL</a:t>
            </a:r>
          </a:p>
          <a:p>
            <a:r>
              <a:rPr lang="en-US" dirty="0"/>
              <a:t>GREAT WHEN FROZEN</a:t>
            </a:r>
          </a:p>
          <a:p>
            <a:r>
              <a:rPr lang="en-US" dirty="0"/>
              <a:t>GREAT WHEN REALLY WET</a:t>
            </a:r>
          </a:p>
          <a:p>
            <a:r>
              <a:rPr lang="en-US" dirty="0"/>
              <a:t>PRETTY TRAILS THROUGHOUT THE AREA</a:t>
            </a:r>
          </a:p>
          <a:p>
            <a:r>
              <a:rPr lang="en-US" dirty="0"/>
              <a:t>I CALL JACKSON HOLLOW AN ENDLESS LINE OF BLUFFAGE</a:t>
            </a:r>
          </a:p>
        </p:txBody>
      </p:sp>
    </p:spTree>
    <p:extLst>
      <p:ext uri="{BB962C8B-B14F-4D97-AF65-F5344CB8AC3E}">
        <p14:creationId xmlns:p14="http://schemas.microsoft.com/office/powerpoint/2010/main" val="82501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585E-8636-B9BE-9F2D-252E4333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DUTCHMAN LAKE</a:t>
            </a:r>
          </a:p>
        </p:txBody>
      </p:sp>
      <p:pic>
        <p:nvPicPr>
          <p:cNvPr id="6" name="Content Placeholder 5" descr="A picture containing outdoor, rock, nature&#10;&#10;Description automatically generated">
            <a:extLst>
              <a:ext uri="{FF2B5EF4-FFF2-40B4-BE49-F238E27FC236}">
                <a16:creationId xmlns:a16="http://schemas.microsoft.com/office/drawing/2014/main" id="{4583CECC-39D4-67A7-0680-5302DB002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109" y="2160589"/>
            <a:ext cx="4426816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55048-3F75-DEF3-52CE-3EF6D523AB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LOT OF WATERFALL SPOTS</a:t>
            </a:r>
          </a:p>
          <a:p>
            <a:r>
              <a:rPr lang="en-US" dirty="0"/>
              <a:t>FOLLOW TRAILS TO CREEKS AND HIKE UP CREEK TO SEE WATERFALLS</a:t>
            </a:r>
          </a:p>
          <a:p>
            <a:r>
              <a:rPr lang="en-US" dirty="0"/>
              <a:t>GREAT FOR FROZEN WATERFALLS</a:t>
            </a:r>
          </a:p>
          <a:p>
            <a:r>
              <a:rPr lang="en-US" dirty="0"/>
              <a:t>TRAILS ARE RUGGED AND NOT DESIGNATED, SO NOT MAINTAINED</a:t>
            </a:r>
          </a:p>
          <a:p>
            <a:r>
              <a:rPr lang="en-US" dirty="0"/>
              <a:t>BE SAFE WHEN VISITING</a:t>
            </a:r>
          </a:p>
        </p:txBody>
      </p:sp>
    </p:spTree>
    <p:extLst>
      <p:ext uri="{BB962C8B-B14F-4D97-AF65-F5344CB8AC3E}">
        <p14:creationId xmlns:p14="http://schemas.microsoft.com/office/powerpoint/2010/main" val="176937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F1AB-0DD7-BD05-89AE-79DB8732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EAGLE FALLS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8B0FED-5309-5631-FF5E-CA3FEA080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378" y="2160589"/>
            <a:ext cx="4930923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DE05-AD49-082C-9350-D6EAAAAE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8034" y="2160589"/>
            <a:ext cx="3855970" cy="3880773"/>
          </a:xfrm>
        </p:spPr>
        <p:txBody>
          <a:bodyPr>
            <a:normAutofit/>
          </a:bodyPr>
          <a:lstStyle/>
          <a:p>
            <a:r>
              <a:rPr lang="en-US" dirty="0"/>
              <a:t>LOCATED ON THE WHITE TRAIL PAST THE JUMPING SPRING</a:t>
            </a:r>
          </a:p>
          <a:p>
            <a:r>
              <a:rPr lang="en-US" dirty="0"/>
              <a:t>TRAIL GETS RUGGED AFTER ABOUT 1 MILE</a:t>
            </a:r>
          </a:p>
          <a:p>
            <a:r>
              <a:rPr lang="en-US" dirty="0"/>
              <a:t>TRAIL WILL TAKE YOU ALL THE WAY TO JACKSON FALLS</a:t>
            </a:r>
          </a:p>
          <a:p>
            <a:r>
              <a:rPr lang="en-US" dirty="0"/>
              <a:t>EAGLET FALLS IS JUST ON THE BOTTOM OF THE CASCADE</a:t>
            </a:r>
          </a:p>
          <a:p>
            <a:r>
              <a:rPr lang="en-US" dirty="0"/>
              <a:t>DURING HIGHER WATER, YOU MIGHT BE ABLE TO KAYAK HERE</a:t>
            </a:r>
          </a:p>
        </p:txBody>
      </p:sp>
    </p:spTree>
    <p:extLst>
      <p:ext uri="{BB962C8B-B14F-4D97-AF65-F5344CB8AC3E}">
        <p14:creationId xmlns:p14="http://schemas.microsoft.com/office/powerpoint/2010/main" val="387300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5EF-5DE3-4F8D-53C8-2D7ECBCA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BATTERY ROCK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305E9-D5CD-34AD-297F-FEB39ECB5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923" y="2160589"/>
            <a:ext cx="4502002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1E8B3-B29C-D6EC-17A6-75DD706926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OLD LEG OF THE R2R TRAIL OHIO TERMINUS</a:t>
            </a:r>
          </a:p>
          <a:p>
            <a:r>
              <a:rPr lang="en-US" dirty="0"/>
              <a:t>AREA IS TOO REMOTE, THAT’S WHY IT WAS MOVED</a:t>
            </a:r>
          </a:p>
          <a:p>
            <a:r>
              <a:rPr lang="en-US" dirty="0"/>
              <a:t>CIVIL WAR SITE, WESTERN FILM LOCATION (HOW WEST WAS WON)</a:t>
            </a:r>
          </a:p>
          <a:p>
            <a:r>
              <a:rPr lang="en-US" dirty="0"/>
              <a:t>BEAUTIFUL BLUFFAGE WITH BEST BANDING I’VE EVER SEEN</a:t>
            </a:r>
          </a:p>
          <a:p>
            <a:r>
              <a:rPr lang="en-US" dirty="0"/>
              <a:t>AWESOME VIEWS OF THE OHIO RIVER</a:t>
            </a:r>
          </a:p>
          <a:p>
            <a:r>
              <a:rPr lang="en-US" dirty="0"/>
              <a:t>CIVIL WAR CARVINGS</a:t>
            </a:r>
          </a:p>
        </p:txBody>
      </p:sp>
    </p:spTree>
    <p:extLst>
      <p:ext uri="{BB962C8B-B14F-4D97-AF65-F5344CB8AC3E}">
        <p14:creationId xmlns:p14="http://schemas.microsoft.com/office/powerpoint/2010/main" val="237898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01B1-DA29-7A59-0893-549358C9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42587"/>
            <a:ext cx="8596668" cy="1119499"/>
          </a:xfrm>
        </p:spPr>
        <p:txBody>
          <a:bodyPr>
            <a:normAutofit fontScale="90000"/>
          </a:bodyPr>
          <a:lstStyle/>
          <a:p>
            <a:r>
              <a:rPr lang="en-US" dirty="0"/>
              <a:t>LEAVE WITH GOOD MEMORIES, NOT BAD INJURIES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85CAB-682D-563E-6896-E542A2E34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333002"/>
            <a:ext cx="8596668" cy="3913974"/>
          </a:xfrm>
        </p:spPr>
        <p:txBody>
          <a:bodyPr/>
          <a:lstStyle/>
          <a:p>
            <a:r>
              <a:rPr lang="en-US" dirty="0"/>
              <a:t>PLEASE EXERCISE SAFETY FIRST WHILE ENJOYING SOUTHERN ILLINOIS STATE PARKS AND THE SHAWNEE NATIONAL FOREST.</a:t>
            </a:r>
          </a:p>
          <a:p>
            <a:r>
              <a:rPr lang="en-US" dirty="0">
                <a:solidFill>
                  <a:srgbClr val="FF0000"/>
                </a:solidFill>
              </a:rPr>
              <a:t>THERE ARE MULTIPLE FALLS AND FATALITIES EACH YEAR. STAY SAFE AND DON’T BECOME A STATISTIC IN MY NEXT SAFETY ARTICLE.</a:t>
            </a:r>
          </a:p>
          <a:p>
            <a:r>
              <a:rPr lang="en-US" dirty="0"/>
              <a:t>TELL SOMEONE WHERE YOU’RE GOING. BRING ENOUGH FOOD AND WATER TO LAST YOU A FEW DAYS JUST IN CASE. BE EXTREMELY CAREFUL AROUND EDGES OF CLIFFS AND STEEP AREAS.</a:t>
            </a:r>
          </a:p>
          <a:p>
            <a:r>
              <a:rPr lang="en-US" dirty="0">
                <a:solidFill>
                  <a:srgbClr val="FF0000"/>
                </a:solidFill>
              </a:rPr>
              <a:t>AND REMEMBER CELL PHONE RECEPTION ISN’T ALWAYS THERE AND IT MIGHT TAKE HOURS FOR FIRST RESPONDERS TO REACH YOU.</a:t>
            </a:r>
          </a:p>
        </p:txBody>
      </p:sp>
    </p:spTree>
    <p:extLst>
      <p:ext uri="{BB962C8B-B14F-4D97-AF65-F5344CB8AC3E}">
        <p14:creationId xmlns:p14="http://schemas.microsoft.com/office/powerpoint/2010/main" val="162326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52E3-B9A0-33FE-E502-1A640B14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EQUESTRIAN SAFETY!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C6F074-6E7E-011B-1B25-E5916EC5ED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286" y="2160589"/>
            <a:ext cx="4527639" cy="38807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2C099-B174-4D0B-C691-F629129DAB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LOT OF THE BEST PLACES IN THE SHAWNEE ARE ON HORSE TRAILS</a:t>
            </a:r>
          </a:p>
          <a:p>
            <a:r>
              <a:rPr lang="en-US" dirty="0"/>
              <a:t>IF YOU SEE A RIDER, ANNOUNCE YOURSELF AND YIELD TO THE RIDER</a:t>
            </a:r>
          </a:p>
          <a:p>
            <a:r>
              <a:rPr lang="en-US" dirty="0"/>
              <a:t>TALK TO THEM IN YOUR NORMAL VOICE AND CARRY ON A CONVERSATION</a:t>
            </a:r>
          </a:p>
          <a:p>
            <a:r>
              <a:rPr lang="en-US" dirty="0"/>
              <a:t>THIS LET’S THE HORSE OR MULE KNOW YOU’RE NOT A THREAT</a:t>
            </a:r>
          </a:p>
          <a:p>
            <a:r>
              <a:rPr lang="en-US" dirty="0"/>
              <a:t>IT’S SAFE FOR YOU, THE ANIMAL, AND THE RIDER</a:t>
            </a:r>
          </a:p>
        </p:txBody>
      </p:sp>
    </p:spTree>
    <p:extLst>
      <p:ext uri="{BB962C8B-B14F-4D97-AF65-F5344CB8AC3E}">
        <p14:creationId xmlns:p14="http://schemas.microsoft.com/office/powerpoint/2010/main" val="173502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623F-9609-22FA-D5F5-E4AA6E1B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09914"/>
            <a:ext cx="8596668" cy="361487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4284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D043-4FE8-DF52-3629-632DFE74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91A9-8BBB-B245-6211-014B8D7E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Daily videos: 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www.YouTube.com/hikingwithshawn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Facebook: </a:t>
            </a: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www.Facebook.com/hikingwithshawn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Instagram: </a:t>
            </a:r>
            <a:r>
              <a:rPr lang="en-US" sz="2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www.Instagram.com/hikingwithshawn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Twitter: </a:t>
            </a:r>
            <a:r>
              <a:rPr lang="en-US" sz="2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www.Twitter.com/hikingwithshawn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TikTok: </a:t>
            </a:r>
            <a:r>
              <a:rPr lang="en-US" sz="2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www.TikTok.com/@hikingwithshawn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0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3456-10E0-D6DC-9301-5DE1C07A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 to my FREE Monthly Newsletter!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5A8D-EC97-F6FA-D4B0-FF494822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Free exclusive content that you won’t find anywhere else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Events and public group hikes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Special offers and more.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Subscribe at: 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www.HikingWithShawn.com/newsletter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7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4892-9914-6378-4F5D-8680458B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1556"/>
            <a:ext cx="3854528" cy="428554"/>
          </a:xfrm>
        </p:spPr>
        <p:txBody>
          <a:bodyPr>
            <a:normAutofit/>
          </a:bodyPr>
          <a:lstStyle/>
          <a:p>
            <a:r>
              <a:rPr lang="en-US" dirty="0"/>
              <a:t>Who Am I?</a:t>
            </a:r>
          </a:p>
        </p:txBody>
      </p:sp>
      <p:pic>
        <p:nvPicPr>
          <p:cNvPr id="6" name="Content Placeholder 5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4D1E7ACC-A4BA-6E6A-15C5-212CA276A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021556"/>
            <a:ext cx="4513262" cy="45132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72661-8877-BA2D-8A74-906B9BC92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450110"/>
            <a:ext cx="3854528" cy="4313381"/>
          </a:xfrm>
        </p:spPr>
        <p:txBody>
          <a:bodyPr>
            <a:noAutofit/>
          </a:bodyPr>
          <a:lstStyle/>
          <a:p>
            <a:r>
              <a:rPr lang="en-US" sz="1600" dirty="0"/>
              <a:t>I’m Shawn Gossman, the founder of Hiking with Shawn.</a:t>
            </a:r>
          </a:p>
          <a:p>
            <a:r>
              <a:rPr lang="en-US" sz="1600" b="1" dirty="0"/>
              <a:t>I started Hiking with Shawn because of my passion for hiking and biking. I wanted to share all these awesome gems of Southern Illinois with EVERYONE!</a:t>
            </a:r>
          </a:p>
          <a:p>
            <a:r>
              <a:rPr lang="en-US" sz="1600" dirty="0"/>
              <a:t>I mainly make videos and social media content for tourism purposes.</a:t>
            </a:r>
          </a:p>
          <a:p>
            <a:r>
              <a:rPr lang="en-US" sz="1600" b="1" dirty="0"/>
              <a:t>I also have an online store.</a:t>
            </a:r>
          </a:p>
          <a:p>
            <a:r>
              <a:rPr lang="en-US" sz="1600" dirty="0"/>
              <a:t>I do paid guided hikes in the Shawnee and state park.</a:t>
            </a:r>
          </a:p>
          <a:p>
            <a:r>
              <a:rPr lang="en-US" sz="1600" b="1" dirty="0"/>
              <a:t>I also do paid itinerary planning services for hiking and enjoying the area.</a:t>
            </a:r>
          </a:p>
        </p:txBody>
      </p:sp>
    </p:spTree>
    <p:extLst>
      <p:ext uri="{BB962C8B-B14F-4D97-AF65-F5344CB8AC3E}">
        <p14:creationId xmlns:p14="http://schemas.microsoft.com/office/powerpoint/2010/main" val="36900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524B-CAA1-8FDC-78A8-05BD9E49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Hiking 101: Gear Basics</a:t>
            </a:r>
          </a:p>
        </p:txBody>
      </p:sp>
      <p:pic>
        <p:nvPicPr>
          <p:cNvPr id="5" name="Content Placeholder 4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4B85D1BB-C2A1-391A-4EAB-E2A8CC400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214" y="2160588"/>
            <a:ext cx="5817610" cy="3881437"/>
          </a:xfrm>
        </p:spPr>
      </p:pic>
    </p:spTree>
    <p:extLst>
      <p:ext uri="{BB962C8B-B14F-4D97-AF65-F5344CB8AC3E}">
        <p14:creationId xmlns:p14="http://schemas.microsoft.com/office/powerpoint/2010/main" val="135987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DB97-510E-7D22-CBC9-B26168E4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do I wear hiking?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5CA7-0C6D-6E56-FF4D-15AC366CD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E76A8-5915-3713-4018-25516544AB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Wear hiking-specific clothing on rugged hikes</a:t>
            </a:r>
          </a:p>
          <a:p>
            <a:r>
              <a:rPr lang="en-US" dirty="0"/>
              <a:t>Wear fitness clothing on shorter easier hikes</a:t>
            </a:r>
          </a:p>
          <a:p>
            <a:r>
              <a:rPr lang="en-US" dirty="0"/>
              <a:t>Layer up on colder hikers (wool)</a:t>
            </a:r>
          </a:p>
          <a:p>
            <a:r>
              <a:rPr lang="en-US" dirty="0"/>
              <a:t>Wear study hiking boots or hiking shoes</a:t>
            </a:r>
          </a:p>
          <a:p>
            <a:r>
              <a:rPr lang="en-US" dirty="0"/>
              <a:t>Wear sunscreen</a:t>
            </a:r>
          </a:p>
          <a:p>
            <a:r>
              <a:rPr lang="en-US" dirty="0"/>
              <a:t>Wear bug spray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4EA28-8C22-019C-8FD4-56929A59B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DON’Ts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DF7FE-E867-AD92-12E2-0DDF1DBDB6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Wear cotton (it doesn’t breath)</a:t>
            </a:r>
          </a:p>
          <a:p>
            <a:r>
              <a:rPr lang="en-US" dirty="0"/>
              <a:t>Wear crocs or flipflops</a:t>
            </a:r>
          </a:p>
          <a:p>
            <a:r>
              <a:rPr lang="en-US" dirty="0"/>
              <a:t>Wear High heels</a:t>
            </a:r>
          </a:p>
          <a:p>
            <a:r>
              <a:rPr lang="en-US" dirty="0"/>
              <a:t>Wear Suits of armor</a:t>
            </a:r>
          </a:p>
          <a:p>
            <a:r>
              <a:rPr lang="en-US" dirty="0"/>
              <a:t>Wear Tuxedos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5BA0-EBDB-E5AE-41BC-8500C505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Gear to pack in your hiking backpack!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79B5-A687-FA36-FC98-14B95C4AE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aid kit</a:t>
            </a:r>
          </a:p>
          <a:p>
            <a:r>
              <a:rPr lang="en-US" dirty="0"/>
              <a:t>Plenty of water</a:t>
            </a:r>
          </a:p>
          <a:p>
            <a:r>
              <a:rPr lang="en-US" dirty="0"/>
              <a:t>Plenty of snacks</a:t>
            </a:r>
          </a:p>
          <a:p>
            <a:r>
              <a:rPr lang="en-US" dirty="0"/>
              <a:t>Emergency Poncho (doubles as a shelter)</a:t>
            </a:r>
          </a:p>
          <a:p>
            <a:r>
              <a:rPr lang="en-US" dirty="0"/>
              <a:t>Water filter</a:t>
            </a:r>
          </a:p>
          <a:p>
            <a:r>
              <a:rPr lang="en-US" dirty="0"/>
              <a:t>Fire starting kit</a:t>
            </a:r>
          </a:p>
          <a:p>
            <a:r>
              <a:rPr lang="en-US" dirty="0"/>
              <a:t>Flashlight with extra batteries</a:t>
            </a:r>
          </a:p>
          <a:p>
            <a:r>
              <a:rPr lang="en-US" dirty="0"/>
              <a:t>Paper maps</a:t>
            </a:r>
          </a:p>
          <a:p>
            <a:r>
              <a:rPr lang="en-US" dirty="0"/>
              <a:t>Compass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26DCA-BBBD-ACDA-1B15-021EC67BE8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Trekking poles</a:t>
            </a:r>
          </a:p>
          <a:p>
            <a:r>
              <a:rPr lang="en-US" dirty="0"/>
              <a:t>Ice cleats for boots</a:t>
            </a:r>
          </a:p>
          <a:p>
            <a:r>
              <a:rPr lang="en-US" dirty="0"/>
              <a:t>Waterproof socks</a:t>
            </a:r>
          </a:p>
          <a:p>
            <a:r>
              <a:rPr lang="en-US" dirty="0"/>
              <a:t>Extra layers</a:t>
            </a:r>
          </a:p>
          <a:p>
            <a:r>
              <a:rPr lang="en-US" dirty="0"/>
              <a:t>Bug spray</a:t>
            </a:r>
          </a:p>
          <a:p>
            <a:r>
              <a:rPr lang="en-US" dirty="0"/>
              <a:t>Sunscreen</a:t>
            </a:r>
          </a:p>
          <a:p>
            <a:r>
              <a:rPr lang="en-US" dirty="0"/>
              <a:t>TP (for using the “Facili-trees”.)</a:t>
            </a:r>
          </a:p>
          <a:p>
            <a:r>
              <a:rPr lang="en-US" dirty="0"/>
              <a:t>Knife</a:t>
            </a:r>
          </a:p>
          <a:p>
            <a:r>
              <a:rPr lang="en-US" dirty="0"/>
              <a:t>Charging cord/brick for phone</a:t>
            </a:r>
          </a:p>
        </p:txBody>
      </p:sp>
    </p:spTree>
    <p:extLst>
      <p:ext uri="{BB962C8B-B14F-4D97-AF65-F5344CB8AC3E}">
        <p14:creationId xmlns:p14="http://schemas.microsoft.com/office/powerpoint/2010/main" val="228928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4CEEB872-A422-4EA2-A464-BC8E4D5F9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6" t="5836" r="13613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46C2C-4DF9-50B2-C414-4ADD7E9D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898280"/>
          </a:xfrm>
        </p:spPr>
        <p:txBody>
          <a:bodyPr>
            <a:noAutofit/>
          </a:bodyPr>
          <a:lstStyle/>
          <a:p>
            <a:pPr algn="l"/>
            <a:r>
              <a:rPr lang="en-US" sz="7200" dirty="0"/>
              <a:t>PRO TIP!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8F6CB-F619-ECF2-3942-EA45CBA7A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2715491"/>
            <a:ext cx="3893440" cy="243224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Spray your boots, backpack, and non-synthetic hiking clothes with </a:t>
            </a:r>
            <a:r>
              <a:rPr lang="en-US" sz="2400" b="1" dirty="0">
                <a:solidFill>
                  <a:srgbClr val="FF0000"/>
                </a:solidFill>
              </a:rPr>
              <a:t>PERMETHRIN</a:t>
            </a:r>
            <a:r>
              <a:rPr lang="en-US" sz="2400" b="1" dirty="0"/>
              <a:t> to </a:t>
            </a:r>
            <a:r>
              <a:rPr lang="en-US" sz="2400" b="1" u="sng" dirty="0">
                <a:solidFill>
                  <a:srgbClr val="0070C0"/>
                </a:solidFill>
              </a:rPr>
              <a:t>help prevent ticks</a:t>
            </a:r>
            <a:r>
              <a:rPr lang="en-US" sz="2400" b="1" dirty="0"/>
              <a:t>! DO NOT spray on your skin. </a:t>
            </a:r>
            <a:r>
              <a:rPr lang="en-US" sz="2400" b="1" u="sng" dirty="0"/>
              <a:t>Keep away from pets and children.</a:t>
            </a:r>
          </a:p>
        </p:txBody>
      </p:sp>
    </p:spTree>
    <p:extLst>
      <p:ext uri="{BB962C8B-B14F-4D97-AF65-F5344CB8AC3E}">
        <p14:creationId xmlns:p14="http://schemas.microsoft.com/office/powerpoint/2010/main" val="42343248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8175</TotalTime>
  <Words>863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HIKING 101</vt:lpstr>
      <vt:lpstr>Free Trail Guides, Blogs, Maps, and More!</vt:lpstr>
      <vt:lpstr>Follow me on Social Media!</vt:lpstr>
      <vt:lpstr>Subscribe to my FREE Monthly Newsletter!</vt:lpstr>
      <vt:lpstr>Who Am I?</vt:lpstr>
      <vt:lpstr>Hiking 101: Gear Basics</vt:lpstr>
      <vt:lpstr>What do I wear hiking?</vt:lpstr>
      <vt:lpstr>Gear to pack in your hiking backpack!</vt:lpstr>
      <vt:lpstr>PRO TIP!</vt:lpstr>
      <vt:lpstr>MUST DO HIKES IN THE SHAWNEE NATIONAL FOREST AND STATE PARKS!</vt:lpstr>
      <vt:lpstr>GARDEN OF THE GODS OBSERVATION TRAIL AND INDIAN POINT.</vt:lpstr>
      <vt:lpstr>BELL SMITH SPRINGS AND JACKSON FALLS</vt:lpstr>
      <vt:lpstr>LITTLE GRAND CANYON AND SNAKE ROAD</vt:lpstr>
      <vt:lpstr>GIANT CITY STATE PARK AND FERNE CLYFFE STATE PARK</vt:lpstr>
      <vt:lpstr>TUNNEL HILL STATE TRAIL AND DIXON SPRINGS STATE PARK</vt:lpstr>
      <vt:lpstr>RIM ROCK AND CAVE-IN-ROCK STATE PARK</vt:lpstr>
      <vt:lpstr>TRAILS NOT SO KNOWN IN THE SHAWNEE NATIONAL FOREST!</vt:lpstr>
      <vt:lpstr>JACKSON HOLE</vt:lpstr>
      <vt:lpstr>HUTCHINS CREEK</vt:lpstr>
      <vt:lpstr>SPLATTERSTONE FALLS AND THE JACKSON HOLLOW AREA</vt:lpstr>
      <vt:lpstr>DUTCHMAN LAKE</vt:lpstr>
      <vt:lpstr>EAGLE FALLS</vt:lpstr>
      <vt:lpstr>BATTERY ROCK</vt:lpstr>
      <vt:lpstr>LEAVE WITH GOOD MEMORIES, NOT BAD INJURIES</vt:lpstr>
      <vt:lpstr>EQUESTRIAN SAFETY!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HIKING 101</dc:title>
  <dc:creator>Shawn Gossman</dc:creator>
  <cp:lastModifiedBy>Shawn Gossman</cp:lastModifiedBy>
  <cp:revision>4</cp:revision>
  <dcterms:created xsi:type="dcterms:W3CDTF">2023-02-12T00:31:35Z</dcterms:created>
  <dcterms:modified xsi:type="dcterms:W3CDTF">2023-02-18T13:36:11Z</dcterms:modified>
</cp:coreProperties>
</file>